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8" r:id="rId1"/>
  </p:sldMasterIdLst>
  <p:notesMasterIdLst>
    <p:notesMasterId r:id="rId12"/>
  </p:notesMasterIdLst>
  <p:handoutMasterIdLst>
    <p:handoutMasterId r:id="rId13"/>
  </p:handoutMasterIdLst>
  <p:sldIdLst>
    <p:sldId id="256" r:id="rId2"/>
    <p:sldId id="259" r:id="rId3"/>
    <p:sldId id="261" r:id="rId4"/>
    <p:sldId id="262" r:id="rId5"/>
    <p:sldId id="263" r:id="rId6"/>
    <p:sldId id="264" r:id="rId7"/>
    <p:sldId id="265" r:id="rId8"/>
    <p:sldId id="266" r:id="rId9"/>
    <p:sldId id="267" r:id="rId10"/>
    <p:sldId id="268"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170" autoAdjust="0"/>
  </p:normalViewPr>
  <p:slideViewPr>
    <p:cSldViewPr snapToGrid="0" snapToObjects="1">
      <p:cViewPr>
        <p:scale>
          <a:sx n="72" d="100"/>
          <a:sy n="72" d="100"/>
        </p:scale>
        <p:origin x="-1020" y="-2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1"/>
    <c:plotArea>
      <c:layout>
        <c:manualLayout>
          <c:layoutTarget val="inner"/>
          <c:xMode val="edge"/>
          <c:yMode val="edge"/>
          <c:x val="2.9511024175905901E-2"/>
          <c:y val="8.6094352702838203E-2"/>
          <c:w val="0.49532221349362299"/>
          <c:h val="0.78929539996410603"/>
        </c:manualLayout>
      </c:layout>
      <c:doughnutChart>
        <c:varyColors val="1"/>
        <c:ser>
          <c:idx val="0"/>
          <c:order val="0"/>
          <c:tx>
            <c:strRef>
              <c:f>Sheet1!$B$1</c:f>
              <c:strCache>
                <c:ptCount val="1"/>
                <c:pt idx="0">
                  <c:v>Sales</c:v>
                </c:pt>
              </c:strCache>
            </c:strRef>
          </c:tx>
          <c:cat>
            <c:strRef>
              <c:f>Sheet1!$A$2:$A$7</c:f>
              <c:strCache>
                <c:ptCount val="6"/>
                <c:pt idx="0">
                  <c:v>Lifelong learning professional (72)</c:v>
                </c:pt>
                <c:pt idx="1">
                  <c:v>Offical in ministry, parliament and/or municipality (18)</c:v>
                </c:pt>
                <c:pt idx="2">
                  <c:v>Library professional (396)</c:v>
                </c:pt>
                <c:pt idx="3">
                  <c:v>User of lifelong learning services (study courses, education programs etc.) (117)</c:v>
                </c:pt>
                <c:pt idx="4">
                  <c:v>User of library services (193)</c:v>
                </c:pt>
                <c:pt idx="5">
                  <c:v>None of above mentioned (34)</c:v>
                </c:pt>
              </c:strCache>
            </c:strRef>
          </c:cat>
          <c:val>
            <c:numRef>
              <c:f>Sheet1!$B$2:$B$7</c:f>
              <c:numCache>
                <c:formatCode>General</c:formatCode>
                <c:ptCount val="6"/>
                <c:pt idx="0">
                  <c:v>72</c:v>
                </c:pt>
                <c:pt idx="1">
                  <c:v>18</c:v>
                </c:pt>
                <c:pt idx="2">
                  <c:v>396</c:v>
                </c:pt>
                <c:pt idx="3">
                  <c:v>117</c:v>
                </c:pt>
                <c:pt idx="4">
                  <c:v>193</c:v>
                </c:pt>
                <c:pt idx="5">
                  <c:v>34</c:v>
                </c:pt>
              </c:numCache>
            </c:numRef>
          </c:val>
        </c:ser>
        <c:dLbls>
          <c:showLegendKey val="0"/>
          <c:showVal val="0"/>
          <c:showCatName val="0"/>
          <c:showSerName val="0"/>
          <c:showPercent val="0"/>
          <c:showBubbleSize val="0"/>
          <c:showLeaderLines val="1"/>
        </c:dLbls>
        <c:firstSliceAng val="0"/>
        <c:holeSize val="50"/>
      </c:doughnutChart>
    </c:plotArea>
    <c:legend>
      <c:legendPos val="r"/>
      <c:layout>
        <c:manualLayout>
          <c:xMode val="edge"/>
          <c:yMode val="edge"/>
          <c:x val="0.53558296089382396"/>
          <c:y val="9.5620748132452195E-4"/>
          <c:w val="0.44386269954635499"/>
          <c:h val="0.96152763421781295"/>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1"/>
    <c:plotArea>
      <c:layout/>
      <c:doughnutChart>
        <c:varyColors val="1"/>
        <c:ser>
          <c:idx val="0"/>
          <c:order val="0"/>
          <c:tx>
            <c:strRef>
              <c:f>Sheet1!$B$1</c:f>
              <c:strCache>
                <c:ptCount val="1"/>
                <c:pt idx="0">
                  <c:v>Column1</c:v>
                </c:pt>
              </c:strCache>
            </c:strRef>
          </c:tx>
          <c:cat>
            <c:strRef>
              <c:f>Sheet1!$A$2:$A$4</c:f>
              <c:strCache>
                <c:ptCount val="3"/>
                <c:pt idx="0">
                  <c:v>Libraries (26)</c:v>
                </c:pt>
                <c:pt idx="1">
                  <c:v>Policy makers (10)</c:v>
                </c:pt>
                <c:pt idx="2">
                  <c:v>Lifelong learning institutions (16)</c:v>
                </c:pt>
              </c:strCache>
            </c:strRef>
          </c:cat>
          <c:val>
            <c:numRef>
              <c:f>Sheet1!$B$2:$B$4</c:f>
              <c:numCache>
                <c:formatCode>General</c:formatCode>
                <c:ptCount val="3"/>
                <c:pt idx="0">
                  <c:v>26</c:v>
                </c:pt>
                <c:pt idx="1">
                  <c:v>10</c:v>
                </c:pt>
                <c:pt idx="2">
                  <c:v>16</c:v>
                </c:pt>
              </c:numCache>
            </c:numRef>
          </c:val>
        </c:ser>
        <c:dLbls>
          <c:showLegendKey val="0"/>
          <c:showVal val="0"/>
          <c:showCatName val="0"/>
          <c:showSerName val="0"/>
          <c:showPercent val="0"/>
          <c:showBubbleSize val="0"/>
          <c:showLeaderLines val="1"/>
        </c:dLbls>
        <c:firstSliceAng val="0"/>
        <c:holeSize val="50"/>
      </c:doughnut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67CEDC6-708B-CE4D-A63A-EC7155514ED2}" type="datetime1">
              <a:rPr lang="en-GB" smtClean="0"/>
              <a:t>18/10/2013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9733E62-6312-F343-8EB1-4C2561A94BD3}" type="slidenum">
              <a:rPr lang="en-US" smtClean="0"/>
              <a:t>‹#›</a:t>
            </a:fld>
            <a:endParaRPr lang="en-US"/>
          </a:p>
        </p:txBody>
      </p:sp>
    </p:spTree>
    <p:extLst>
      <p:ext uri="{BB962C8B-B14F-4D97-AF65-F5344CB8AC3E}">
        <p14:creationId xmlns:p14="http://schemas.microsoft.com/office/powerpoint/2010/main" val="2003808617"/>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FB7506-0199-534A-8268-A4F8C10E57DF}" type="datetime1">
              <a:rPr lang="en-GB" smtClean="0"/>
              <a:t>18/10/2013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0901B7-8706-C74E-80E0-F49A4420163B}" type="slidenum">
              <a:rPr lang="en-US" smtClean="0"/>
              <a:t>‹#›</a:t>
            </a:fld>
            <a:endParaRPr lang="en-US"/>
          </a:p>
        </p:txBody>
      </p:sp>
    </p:spTree>
    <p:extLst>
      <p:ext uri="{BB962C8B-B14F-4D97-AF65-F5344CB8AC3E}">
        <p14:creationId xmlns:p14="http://schemas.microsoft.com/office/powerpoint/2010/main" val="2106668879"/>
      </p:ext>
    </p:extLst>
  </p:cSld>
  <p:clrMap bg1="lt1" tx1="dk1" bg2="lt2" tx2="dk2" accent1="accent1" accent2="accent2" accent3="accent3" accent4="accent4" accent5="accent5" accent6="accent6" hlink="hlink" folHlink="folHlink"/>
  <p:hf sldNum="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2690551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pPr lvl="0" fontAlgn="base"/>
            <a:endParaRPr lang="en-US" sz="1200" u="none" strike="noStrike" kern="1200" dirty="0" smtClean="0">
              <a:solidFill>
                <a:schemeClr val="tx1"/>
              </a:solidFill>
              <a:effectLst/>
              <a:latin typeface="+mn-lt"/>
              <a:ea typeface="+mn-ea"/>
              <a:cs typeface="+mn-cs"/>
            </a:endParaRPr>
          </a:p>
        </p:txBody>
      </p:sp>
      <p:sp>
        <p:nvSpPr>
          <p:cNvPr id="4" name="Header Placeholder 3"/>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641831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ISBN</a:t>
            </a:r>
            <a:endParaRPr lang="en-US" dirty="0"/>
          </a:p>
        </p:txBody>
      </p:sp>
      <p:sp>
        <p:nvSpPr>
          <p:cNvPr id="4" name="Header Placeholder 3"/>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1969564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lv-LV"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AFAED580-AE8C-0340-B859-A542DAAF0B1B}" type="datetime1">
              <a:rPr lang="en-GB" smtClean="0"/>
              <a:t>18/10/2013</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lv-LV" smtClean="0"/>
              <a:t>Click to edit Master title style</a:t>
            </a:r>
            <a:endParaRPr/>
          </a:p>
        </p:txBody>
      </p:sp>
      <p:sp>
        <p:nvSpPr>
          <p:cNvPr id="5" name="Date Placeholder 4"/>
          <p:cNvSpPr>
            <a:spLocks noGrp="1"/>
          </p:cNvSpPr>
          <p:nvPr>
            <p:ph type="dt" sz="half" idx="10"/>
          </p:nvPr>
        </p:nvSpPr>
        <p:spPr/>
        <p:txBody>
          <a:bodyPr/>
          <a:lstStyle/>
          <a:p>
            <a:fld id="{7DA727F6-4E16-8442-83DA-0999D009C853}" type="datetime1">
              <a:rPr lang="en-GB" smtClean="0"/>
              <a:t>18/10/2013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3F189C-525B-6341-93C0-C633FEF17E5D}"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lv-LV" smtClean="0"/>
              <a:t>Click to edit Master title style</a:t>
            </a:r>
            <a:endParaRPr/>
          </a:p>
        </p:txBody>
      </p:sp>
      <p:sp>
        <p:nvSpPr>
          <p:cNvPr id="3" name="Date Placeholder 2"/>
          <p:cNvSpPr>
            <a:spLocks noGrp="1"/>
          </p:cNvSpPr>
          <p:nvPr>
            <p:ph type="dt" sz="half" idx="10"/>
          </p:nvPr>
        </p:nvSpPr>
        <p:spPr/>
        <p:txBody>
          <a:bodyPr/>
          <a:lstStyle/>
          <a:p>
            <a:fld id="{E6691DD8-6092-604B-A1FE-DB3061FC767D}" type="datetime1">
              <a:rPr lang="en-GB" smtClean="0"/>
              <a:t>18/10/2013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3F189C-525B-6341-93C0-C633FEF17E5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7BB2F2FD-CCD4-D846-8E0B-5938F0C66AB9}" type="datetime1">
              <a:rPr lang="en-GB" smtClean="0"/>
              <a:t>18/10/2013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3F189C-525B-6341-93C0-C633FEF17E5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lv-LV"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495F4CD8-14FF-F649-9599-7F1AF9EAFA07}" type="datetime1">
              <a:rPr lang="en-GB" smtClean="0"/>
              <a:t>18/10/2013</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lv-LV"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v-LV"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244B66A5-05AA-B84A-A740-7C24116814D1}" type="datetime1">
              <a:rPr lang="en-GB" smtClean="0"/>
              <a:t>18/10/2013</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4F3F189C-525B-6341-93C0-C633FEF17E5D}"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lv-LV"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v-LV"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Click to edit Master text styles</a:t>
            </a:r>
          </a:p>
        </p:txBody>
      </p:sp>
      <p:sp>
        <p:nvSpPr>
          <p:cNvPr id="5" name="Date Placeholder 4"/>
          <p:cNvSpPr>
            <a:spLocks noGrp="1"/>
          </p:cNvSpPr>
          <p:nvPr>
            <p:ph type="dt" sz="half" idx="10"/>
          </p:nvPr>
        </p:nvSpPr>
        <p:spPr/>
        <p:txBody>
          <a:bodyPr/>
          <a:lstStyle/>
          <a:p>
            <a:fld id="{BA4C9EEE-57F2-DA43-9275-804ADF70C785}" type="datetime1">
              <a:rPr lang="en-GB" smtClean="0"/>
              <a:t>18/10/2013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3F189C-525B-6341-93C0-C633FEF17E5D}"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lv-LV"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F9F99EF4-1D82-4F46-AE70-C215012D4258}" type="datetime1">
              <a:rPr lang="en-GB" smtClean="0"/>
              <a:t>18/10/2013</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4F3F189C-525B-6341-93C0-C633FEF17E5D}"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lv-LV"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lv-LV"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lv-LV"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5B68AC12-14CA-3849-97F0-7C272F4252A7}" type="datetime1">
              <a:rPr lang="en-GB" smtClean="0"/>
              <a:t>18/10/2013</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4F3F189C-525B-6341-93C0-C633FEF17E5D}"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lv-LV"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lv-LV"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lv-LV"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lv-LV"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v-LV"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96A1B4FA-7457-E042-967D-11309E9EA359}" type="datetime1">
              <a:rPr lang="en-GB" smtClean="0"/>
              <a:t>18/10/2013</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4F3F189C-525B-6341-93C0-C633FEF17E5D}"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lv-LV"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lv-LV"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lv-LV"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dirty="0"/>
          </a:p>
        </p:txBody>
      </p:sp>
      <p:sp>
        <p:nvSpPr>
          <p:cNvPr id="4" name="Date Placeholder 3"/>
          <p:cNvSpPr>
            <a:spLocks noGrp="1"/>
          </p:cNvSpPr>
          <p:nvPr>
            <p:ph type="dt" sz="half" idx="10"/>
          </p:nvPr>
        </p:nvSpPr>
        <p:spPr/>
        <p:txBody>
          <a:bodyPr/>
          <a:lstStyle/>
          <a:p>
            <a:fld id="{B80DC2CA-BB1D-AD44-BF14-9F0E71D3D52D}" type="datetime1">
              <a:rPr lang="en-GB" smtClean="0"/>
              <a:t>18/10/2013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F189C-525B-6341-93C0-C633FEF17E5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lv-LV"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dirty="0"/>
          </a:p>
        </p:txBody>
      </p:sp>
      <p:sp>
        <p:nvSpPr>
          <p:cNvPr id="4" name="Date Placeholder 3"/>
          <p:cNvSpPr>
            <a:spLocks noGrp="1"/>
          </p:cNvSpPr>
          <p:nvPr>
            <p:ph type="dt" sz="half" idx="10"/>
          </p:nvPr>
        </p:nvSpPr>
        <p:spPr/>
        <p:txBody>
          <a:bodyPr/>
          <a:lstStyle/>
          <a:p>
            <a:fld id="{727FF0B2-49F9-EA45-9C60-617BD9117080}" type="datetime1">
              <a:rPr lang="en-GB" smtClean="0"/>
              <a:t>18/10/2013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F189C-525B-6341-93C0-C633FEF17E5D}"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lv-LV"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dirty="0"/>
          </a:p>
        </p:txBody>
      </p:sp>
      <p:sp>
        <p:nvSpPr>
          <p:cNvPr id="4" name="Date Placeholder 3"/>
          <p:cNvSpPr>
            <a:spLocks noGrp="1"/>
          </p:cNvSpPr>
          <p:nvPr>
            <p:ph type="dt" sz="half" idx="10"/>
          </p:nvPr>
        </p:nvSpPr>
        <p:spPr/>
        <p:txBody>
          <a:bodyPr/>
          <a:lstStyle/>
          <a:p>
            <a:fld id="{64A47199-B480-D843-9258-A9BC4589E97A}" type="datetime1">
              <a:rPr lang="en-GB" smtClean="0"/>
              <a:t>18/10/2013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F189C-525B-6341-93C0-C633FEF17E5D}"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lv-LV"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dirty="0"/>
          </a:p>
        </p:txBody>
      </p:sp>
      <p:sp>
        <p:nvSpPr>
          <p:cNvPr id="4" name="Date Placeholder 3"/>
          <p:cNvSpPr>
            <a:spLocks noGrp="1"/>
          </p:cNvSpPr>
          <p:nvPr>
            <p:ph type="dt" sz="half" idx="10"/>
          </p:nvPr>
        </p:nvSpPr>
        <p:spPr/>
        <p:txBody>
          <a:bodyPr/>
          <a:lstStyle/>
          <a:p>
            <a:fld id="{203B2C57-D7FD-F144-8E94-887CEAEE62F7}" type="datetime1">
              <a:rPr lang="en-GB" smtClean="0"/>
              <a:t>18/10/2013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F189C-525B-6341-93C0-C633FEF17E5D}"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lv-LV"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lv-LV"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9B2B3EF-91EF-B54E-B93D-E39AAE43CEA8}" type="datetime1">
              <a:rPr lang="en-GB" smtClean="0"/>
              <a:t>18/10/2013</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lv-LV"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lv-LV"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lv-LV"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lv-LV"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BD25BB87-1B99-0140-A603-320A3634532E}" type="datetime1">
              <a:rPr lang="en-GB" smtClean="0"/>
              <a:t>18/10/2013</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5DBAE4E6-4D12-4A48-9B6B-6FA0B79BEE93}"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lv-LV"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dirty="0"/>
          </a:p>
        </p:txBody>
      </p:sp>
      <p:sp>
        <p:nvSpPr>
          <p:cNvPr id="5" name="Date Placeholder 4"/>
          <p:cNvSpPr>
            <a:spLocks noGrp="1"/>
          </p:cNvSpPr>
          <p:nvPr>
            <p:ph type="dt" sz="half" idx="10"/>
          </p:nvPr>
        </p:nvSpPr>
        <p:spPr/>
        <p:txBody>
          <a:bodyPr/>
          <a:lstStyle/>
          <a:p>
            <a:fld id="{2EE7D2D0-54B7-3342-8621-F6A4A0664D69}" type="datetime1">
              <a:rPr lang="en-GB" smtClean="0"/>
              <a:t>18/10/2013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3F189C-525B-6341-93C0-C633FEF17E5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lv-LV"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dirty="0"/>
          </a:p>
        </p:txBody>
      </p:sp>
      <p:sp>
        <p:nvSpPr>
          <p:cNvPr id="7" name="Date Placeholder 6"/>
          <p:cNvSpPr>
            <a:spLocks noGrp="1"/>
          </p:cNvSpPr>
          <p:nvPr>
            <p:ph type="dt" sz="half" idx="10"/>
          </p:nvPr>
        </p:nvSpPr>
        <p:spPr/>
        <p:txBody>
          <a:bodyPr/>
          <a:lstStyle/>
          <a:p>
            <a:fld id="{8A0A5C90-D671-A14D-B00D-99D5037BC56D}" type="datetime1">
              <a:rPr lang="en-GB" smtClean="0"/>
              <a:t>18/10/2013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3F189C-525B-6341-93C0-C633FEF17E5D}"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lv-LV"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dirty="0"/>
          </a:p>
        </p:txBody>
      </p:sp>
      <p:sp>
        <p:nvSpPr>
          <p:cNvPr id="5" name="Date Placeholder 4"/>
          <p:cNvSpPr>
            <a:spLocks noGrp="1"/>
          </p:cNvSpPr>
          <p:nvPr>
            <p:ph type="dt" sz="half" idx="10"/>
          </p:nvPr>
        </p:nvSpPr>
        <p:spPr/>
        <p:txBody>
          <a:bodyPr/>
          <a:lstStyle/>
          <a:p>
            <a:fld id="{C2BEB8D0-29D4-6A4D-B1A0-3EA3AD135B0E}" type="datetime1">
              <a:rPr lang="en-GB" smtClean="0"/>
              <a:t>18/10/2013</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4F3F189C-525B-6341-93C0-C633FEF17E5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lv-LV"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dirty="0"/>
          </a:p>
        </p:txBody>
      </p:sp>
      <p:sp>
        <p:nvSpPr>
          <p:cNvPr id="5" name="Date Placeholder 4"/>
          <p:cNvSpPr>
            <a:spLocks noGrp="1"/>
          </p:cNvSpPr>
          <p:nvPr>
            <p:ph type="dt" sz="half" idx="10"/>
          </p:nvPr>
        </p:nvSpPr>
        <p:spPr/>
        <p:txBody>
          <a:bodyPr/>
          <a:lstStyle/>
          <a:p>
            <a:fld id="{863E0E08-3B63-B547-B967-E3F8043CCDCA}" type="datetime1">
              <a:rPr lang="en-GB" smtClean="0"/>
              <a:t>18/10/2013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3F189C-525B-6341-93C0-C633FEF17E5D}"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lv-LV"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517E7E18-3D75-104E-92C6-82EE794CA626}" type="datetime1">
              <a:rPr lang="en-GB" smtClean="0"/>
              <a:t>18/10/2013</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4F3F189C-525B-6341-93C0-C633FEF17E5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 id="2147483761" r:id="rId13"/>
    <p:sldLayoutId id="2147483762" r:id="rId14"/>
    <p:sldLayoutId id="2147483763" r:id="rId15"/>
    <p:sldLayoutId id="2147483764" r:id="rId16"/>
    <p:sldLayoutId id="2147483765" r:id="rId17"/>
    <p:sldLayoutId id="2147483766" r:id="rId18"/>
    <p:sldLayoutId id="2147483767" r:id="rId19"/>
    <p:sldLayoutId id="2147483768" r:id="rId20"/>
  </p:sldLayoutIdLst>
  <p:hf sldNum="0" hdr="0" ft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1328026"/>
          </a:xfrm>
        </p:spPr>
        <p:txBody>
          <a:bodyPr>
            <a:noAutofit/>
          </a:bodyPr>
          <a:lstStyle/>
          <a:p>
            <a:r>
              <a:rPr lang="en-US" sz="3200" b="1" dirty="0" smtClean="0"/>
              <a:t>NEEDS ANALYSIS AND RESEARCH</a:t>
            </a:r>
            <a:br>
              <a:rPr lang="en-US" sz="3200" b="1" dirty="0" smtClean="0"/>
            </a:br>
            <a:r>
              <a:rPr lang="en-US" sz="3200" b="1" dirty="0" smtClean="0"/>
              <a:t>REPORT</a:t>
            </a:r>
            <a:endParaRPr lang="en-US" sz="3200" b="1" dirty="0"/>
          </a:p>
        </p:txBody>
      </p:sp>
      <p:sp>
        <p:nvSpPr>
          <p:cNvPr id="3" name="Subtitle 2"/>
          <p:cNvSpPr>
            <a:spLocks noGrp="1"/>
          </p:cNvSpPr>
          <p:nvPr>
            <p:ph type="subTitle" idx="1"/>
          </p:nvPr>
        </p:nvSpPr>
        <p:spPr>
          <a:xfrm>
            <a:off x="4800600" y="5562599"/>
            <a:ext cx="4038600" cy="390095"/>
          </a:xfrm>
        </p:spPr>
        <p:txBody>
          <a:bodyPr/>
          <a:lstStyle/>
          <a:p>
            <a:endParaRPr lang="en-US" dirty="0"/>
          </a:p>
        </p:txBody>
      </p:sp>
      <p:pic>
        <p:nvPicPr>
          <p:cNvPr id="4" name="Content Placeholder 3"/>
          <p:cNvPicPr>
            <a:picLocks noGrp="1" noChangeAspect="1"/>
          </p:cNvPicPr>
          <p:nvPr>
            <p:ph idx="4294967295"/>
          </p:nvPr>
        </p:nvPicPr>
        <p:blipFill>
          <a:blip r:embed="rId2"/>
          <a:srcRect l="3151" r="3151"/>
          <a:stretch>
            <a:fillRect/>
          </a:stretch>
        </p:blipFill>
        <p:spPr>
          <a:xfrm>
            <a:off x="627663" y="4434727"/>
            <a:ext cx="3411537" cy="1876425"/>
          </a:xfr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97090" y="6146210"/>
            <a:ext cx="1654460" cy="672125"/>
          </a:xfrm>
          <a:prstGeom prst="rect">
            <a:avLst/>
          </a:prstGeom>
        </p:spPr>
      </p:pic>
      <p:sp>
        <p:nvSpPr>
          <p:cNvPr id="7" name="TextBox 6"/>
          <p:cNvSpPr txBox="1"/>
          <p:nvPr/>
        </p:nvSpPr>
        <p:spPr>
          <a:xfrm>
            <a:off x="4800600" y="6297952"/>
            <a:ext cx="4343400" cy="584776"/>
          </a:xfrm>
          <a:prstGeom prst="rect">
            <a:avLst/>
          </a:prstGeom>
          <a:noFill/>
        </p:spPr>
        <p:txBody>
          <a:bodyPr wrap="square" rtlCol="0">
            <a:spAutoFit/>
          </a:bodyPr>
          <a:lstStyle/>
          <a:p>
            <a:r>
              <a:rPr lang="lv-LV" sz="1400" dirty="0" smtClean="0"/>
              <a:t>531194-LLP-2012-LV-KA4-KA4MP</a:t>
            </a:r>
            <a:endParaRPr lang="en-US" sz="1400" dirty="0" smtClean="0"/>
          </a:p>
          <a:p>
            <a:endParaRPr lang="en-US" dirty="0"/>
          </a:p>
        </p:txBody>
      </p:sp>
    </p:spTree>
    <p:extLst>
      <p:ext uri="{BB962C8B-B14F-4D97-AF65-F5344CB8AC3E}">
        <p14:creationId xmlns:p14="http://schemas.microsoft.com/office/powerpoint/2010/main" val="9284541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a:xfrm>
            <a:off x="498474" y="1600200"/>
            <a:ext cx="7556313" cy="4997593"/>
          </a:xfrm>
        </p:spPr>
        <p:txBody>
          <a:bodyPr>
            <a:normAutofit fontScale="92500"/>
          </a:bodyPr>
          <a:lstStyle/>
          <a:p>
            <a:r>
              <a:rPr lang="en-US" dirty="0" smtClean="0"/>
              <a:t>2 main </a:t>
            </a:r>
            <a:r>
              <a:rPr lang="en-US" dirty="0"/>
              <a:t>issues have to be discussed in the Model of cooperation </a:t>
            </a:r>
            <a:r>
              <a:rPr lang="en-US" dirty="0" smtClean="0"/>
              <a:t>between lifelong </a:t>
            </a:r>
            <a:r>
              <a:rPr lang="en-US" dirty="0"/>
              <a:t>institutions with libraries:</a:t>
            </a:r>
          </a:p>
          <a:p>
            <a:pPr lvl="1"/>
            <a:r>
              <a:rPr lang="en-US" dirty="0"/>
              <a:t>How to include the LLP products into the libraries catalogues, funds or </a:t>
            </a:r>
            <a:r>
              <a:rPr lang="en-US" dirty="0" smtClean="0"/>
              <a:t>databases.</a:t>
            </a:r>
          </a:p>
          <a:p>
            <a:pPr lvl="1"/>
            <a:r>
              <a:rPr lang="en-US" dirty="0" smtClean="0"/>
              <a:t>The best formats for training / informing </a:t>
            </a:r>
            <a:r>
              <a:rPr lang="en-US" dirty="0"/>
              <a:t>librarians </a:t>
            </a:r>
            <a:r>
              <a:rPr lang="en-US" dirty="0" smtClean="0"/>
              <a:t>for dissemination and exploitation of  LLP project results.</a:t>
            </a:r>
            <a:endParaRPr lang="en-US" dirty="0"/>
          </a:p>
          <a:p>
            <a:r>
              <a:rPr lang="en-US" dirty="0" smtClean="0"/>
              <a:t>Libraries and Lifelong learning organizations should be introduced to each other in details. This could be done organizing educative and guided visits to libraries, and common round table discussions of both parties.</a:t>
            </a:r>
          </a:p>
          <a:p>
            <a:r>
              <a:rPr lang="en-US" dirty="0" smtClean="0"/>
              <a:t>The issues of benefits of the possible cooperation should be discussed.</a:t>
            </a:r>
          </a:p>
          <a:p>
            <a:r>
              <a:rPr lang="en-US" dirty="0" smtClean="0"/>
              <a:t>Policy makers should be involved in planning and coordinating cooperation between players of lifelong learning.</a:t>
            </a:r>
          </a:p>
          <a:p>
            <a:endParaRPr lang="en-US" dirty="0" smtClean="0"/>
          </a:p>
          <a:p>
            <a:pPr marL="228600" lvl="1" indent="0">
              <a:buNone/>
            </a:pPr>
            <a:endParaRPr lang="en-US" dirty="0" smtClean="0"/>
          </a:p>
        </p:txBody>
      </p:sp>
    </p:spTree>
    <p:extLst>
      <p:ext uri="{BB962C8B-B14F-4D97-AF65-F5344CB8AC3E}">
        <p14:creationId xmlns:p14="http://schemas.microsoft.com/office/powerpoint/2010/main" val="39121309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 information</a:t>
            </a:r>
            <a:endParaRPr lang="en-US" dirty="0"/>
          </a:p>
        </p:txBody>
      </p:sp>
      <p:sp>
        <p:nvSpPr>
          <p:cNvPr id="3" name="Content Placeholder 2"/>
          <p:cNvSpPr>
            <a:spLocks noGrp="1"/>
          </p:cNvSpPr>
          <p:nvPr>
            <p:ph idx="1"/>
          </p:nvPr>
        </p:nvSpPr>
        <p:spPr/>
        <p:txBody>
          <a:bodyPr>
            <a:normAutofit/>
          </a:bodyPr>
          <a:lstStyle/>
          <a:p>
            <a:r>
              <a:rPr lang="en-US" dirty="0" smtClean="0"/>
              <a:t>NAR timeframe – 11/2012-05/2013</a:t>
            </a:r>
          </a:p>
          <a:p>
            <a:pPr lvl="1"/>
            <a:r>
              <a:rPr lang="en-US" dirty="0" smtClean="0"/>
              <a:t>Preliminary tasks – 11/2012-04/01/2013</a:t>
            </a:r>
          </a:p>
          <a:p>
            <a:pPr lvl="1"/>
            <a:r>
              <a:rPr lang="en-US" dirty="0" smtClean="0"/>
              <a:t>Research 04/01/2013-31/03/2013</a:t>
            </a:r>
          </a:p>
          <a:p>
            <a:pPr lvl="1"/>
            <a:r>
              <a:rPr lang="en-US" dirty="0" smtClean="0"/>
              <a:t>Reporting 03/2013-04/2013</a:t>
            </a:r>
          </a:p>
          <a:p>
            <a:pPr lvl="1"/>
            <a:r>
              <a:rPr lang="en-US" dirty="0" smtClean="0"/>
              <a:t>Preliminary report 14/05/2013</a:t>
            </a:r>
          </a:p>
          <a:p>
            <a:r>
              <a:rPr lang="en-US" dirty="0" smtClean="0"/>
              <a:t>Questionnaires</a:t>
            </a:r>
          </a:p>
          <a:p>
            <a:pPr lvl="1"/>
            <a:r>
              <a:rPr lang="en-US" dirty="0" smtClean="0"/>
              <a:t>Spread mostly electronically</a:t>
            </a:r>
          </a:p>
          <a:p>
            <a:pPr lvl="1"/>
            <a:r>
              <a:rPr lang="en-US" dirty="0" smtClean="0"/>
              <a:t>Total number of responses received – 830</a:t>
            </a:r>
          </a:p>
          <a:p>
            <a:r>
              <a:rPr lang="en-US" dirty="0" smtClean="0"/>
              <a:t>Interviews</a:t>
            </a:r>
          </a:p>
          <a:p>
            <a:pPr lvl="1"/>
            <a:r>
              <a:rPr lang="en-US" dirty="0" smtClean="0"/>
              <a:t>Number of interviewees - 52</a:t>
            </a:r>
          </a:p>
          <a:p>
            <a:pPr lvl="1"/>
            <a:endParaRPr lang="en-US" dirty="0"/>
          </a:p>
        </p:txBody>
      </p:sp>
    </p:spTree>
    <p:extLst>
      <p:ext uri="{BB962C8B-B14F-4D97-AF65-F5344CB8AC3E}">
        <p14:creationId xmlns:p14="http://schemas.microsoft.com/office/powerpoint/2010/main" val="27426567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Questionnaire respondents</a:t>
            </a:r>
            <a:endParaRPr lang="en-US" dirty="0"/>
          </a:p>
        </p:txBody>
      </p:sp>
      <p:graphicFrame>
        <p:nvGraphicFramePr>
          <p:cNvPr id="14" name="Content Placeholder 13"/>
          <p:cNvGraphicFramePr>
            <a:graphicFrameLocks noGrp="1"/>
          </p:cNvGraphicFramePr>
          <p:nvPr>
            <p:ph idx="1"/>
            <p:extLst>
              <p:ext uri="{D42A27DB-BD31-4B8C-83A1-F6EECF244321}">
                <p14:modId xmlns:p14="http://schemas.microsoft.com/office/powerpoint/2010/main" val="3874396097"/>
              </p:ext>
            </p:extLst>
          </p:nvPr>
        </p:nvGraphicFramePr>
        <p:xfrm>
          <a:off x="211677" y="1252522"/>
          <a:ext cx="8932323" cy="560547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07877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Interviewees represent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36428002"/>
              </p:ext>
            </p:extLst>
          </p:nvPr>
        </p:nvGraphicFramePr>
        <p:xfrm>
          <a:off x="498475" y="1981200"/>
          <a:ext cx="7556500" cy="4144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99665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861" y="484094"/>
            <a:ext cx="7719632" cy="1116106"/>
          </a:xfrm>
        </p:spPr>
        <p:txBody>
          <a:bodyPr/>
          <a:lstStyle/>
          <a:p>
            <a:r>
              <a:rPr lang="en-US" dirty="0" smtClean="0"/>
              <a:t>Does / why does the problem exist?</a:t>
            </a:r>
            <a:endParaRPr lang="en-US" dirty="0"/>
          </a:p>
        </p:txBody>
      </p:sp>
      <p:sp>
        <p:nvSpPr>
          <p:cNvPr id="3" name="Content Placeholder 2"/>
          <p:cNvSpPr>
            <a:spLocks noGrp="1"/>
          </p:cNvSpPr>
          <p:nvPr>
            <p:ph idx="1"/>
          </p:nvPr>
        </p:nvSpPr>
        <p:spPr>
          <a:xfrm>
            <a:off x="498474" y="1728834"/>
            <a:ext cx="7556313" cy="4397330"/>
          </a:xfrm>
        </p:spPr>
        <p:txBody>
          <a:bodyPr>
            <a:normAutofit/>
          </a:bodyPr>
          <a:lstStyle/>
          <a:p>
            <a:r>
              <a:rPr lang="en-US" dirty="0"/>
              <a:t>T</a:t>
            </a:r>
            <a:r>
              <a:rPr lang="en-US" dirty="0" smtClean="0"/>
              <a:t>here </a:t>
            </a:r>
            <a:r>
              <a:rPr lang="en-US" dirty="0"/>
              <a:t>is a gap between libraries and lifelong learning institutions and their possible cooperation in dissemination could be enhanced.</a:t>
            </a:r>
          </a:p>
          <a:p>
            <a:pPr lvl="0" fontAlgn="base"/>
            <a:r>
              <a:rPr lang="en-US" dirty="0"/>
              <a:t>Libraries and lifelong learning </a:t>
            </a:r>
            <a:r>
              <a:rPr lang="en-US" dirty="0" smtClean="0"/>
              <a:t>organizations </a:t>
            </a:r>
            <a:r>
              <a:rPr lang="en-US" dirty="0"/>
              <a:t>do not know much about each other and are not informed what they can offer to each other;</a:t>
            </a:r>
          </a:p>
          <a:p>
            <a:pPr lvl="0" fontAlgn="base"/>
            <a:r>
              <a:rPr lang="en-US" dirty="0"/>
              <a:t>Although libraries </a:t>
            </a:r>
            <a:r>
              <a:rPr lang="en-US" dirty="0" smtClean="0"/>
              <a:t>form significant part </a:t>
            </a:r>
            <a:r>
              <a:rPr lang="en-US" dirty="0"/>
              <a:t>of lifelong </a:t>
            </a:r>
            <a:r>
              <a:rPr lang="en-US" dirty="0" smtClean="0"/>
              <a:t>learning, dissemination of it is </a:t>
            </a:r>
            <a:r>
              <a:rPr lang="en-US" dirty="0"/>
              <a:t>not their priority;</a:t>
            </a:r>
          </a:p>
          <a:p>
            <a:pPr lvl="0" fontAlgn="base"/>
            <a:r>
              <a:rPr lang="en-US" dirty="0" smtClean="0"/>
              <a:t>Cooperation </a:t>
            </a:r>
            <a:r>
              <a:rPr lang="en-US" dirty="0"/>
              <a:t>between libraries and lifelong learning </a:t>
            </a:r>
            <a:r>
              <a:rPr lang="en-US" dirty="0" smtClean="0"/>
              <a:t>organizations </a:t>
            </a:r>
            <a:r>
              <a:rPr lang="en-US" dirty="0"/>
              <a:t>is periodical (in separate projects), it is not realized on a regular basis</a:t>
            </a:r>
          </a:p>
          <a:p>
            <a:endParaRPr lang="en-US" dirty="0"/>
          </a:p>
        </p:txBody>
      </p:sp>
    </p:spTree>
    <p:extLst>
      <p:ext uri="{BB962C8B-B14F-4D97-AF65-F5344CB8AC3E}">
        <p14:creationId xmlns:p14="http://schemas.microsoft.com/office/powerpoint/2010/main" val="30868129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cooperate?</a:t>
            </a:r>
            <a:endParaRPr lang="en-US" dirty="0"/>
          </a:p>
        </p:txBody>
      </p:sp>
      <p:sp>
        <p:nvSpPr>
          <p:cNvPr id="3" name="Content Placeholder 2"/>
          <p:cNvSpPr>
            <a:spLocks noGrp="1"/>
          </p:cNvSpPr>
          <p:nvPr>
            <p:ph idx="1"/>
          </p:nvPr>
        </p:nvSpPr>
        <p:spPr>
          <a:xfrm>
            <a:off x="498474" y="1129033"/>
            <a:ext cx="7556313" cy="5433477"/>
          </a:xfrm>
        </p:spPr>
        <p:txBody>
          <a:bodyPr>
            <a:normAutofit fontScale="92500" lnSpcReduction="20000"/>
          </a:bodyPr>
          <a:lstStyle/>
          <a:p>
            <a:r>
              <a:rPr lang="en-US" dirty="0"/>
              <a:t>Libraries should be better informed and have a wider awareness of lifelong learning </a:t>
            </a:r>
            <a:r>
              <a:rPr lang="en-US" dirty="0" smtClean="0"/>
              <a:t>organizations</a:t>
            </a:r>
            <a:r>
              <a:rPr lang="en-US" dirty="0"/>
              <a:t>’ activities. </a:t>
            </a:r>
            <a:endParaRPr lang="en-US" dirty="0" smtClean="0"/>
          </a:p>
          <a:p>
            <a:r>
              <a:rPr lang="en-US" dirty="0"/>
              <a:t>L</a:t>
            </a:r>
            <a:r>
              <a:rPr lang="en-US" dirty="0" smtClean="0"/>
              <a:t>ifelong learning organizations should be </a:t>
            </a:r>
            <a:r>
              <a:rPr lang="en-US" dirty="0"/>
              <a:t>better introduced to the mission and main activities of libraries – during last decades the role of libraries in information and knowledge society have significantly </a:t>
            </a:r>
            <a:r>
              <a:rPr lang="en-US" dirty="0" smtClean="0"/>
              <a:t>changed.</a:t>
            </a:r>
          </a:p>
          <a:p>
            <a:r>
              <a:rPr lang="en-US" dirty="0"/>
              <a:t>B</a:t>
            </a:r>
            <a:r>
              <a:rPr lang="en-US" dirty="0" smtClean="0"/>
              <a:t>oth </a:t>
            </a:r>
            <a:r>
              <a:rPr lang="en-US" dirty="0"/>
              <a:t>sides (libraries and lifelong learning organizations) clearly should see benefits from such cooperation </a:t>
            </a:r>
            <a:endParaRPr lang="en-US" dirty="0" smtClean="0"/>
          </a:p>
          <a:p>
            <a:r>
              <a:rPr lang="en-US" dirty="0" smtClean="0"/>
              <a:t>Cooperation forms:</a:t>
            </a:r>
          </a:p>
          <a:p>
            <a:pPr lvl="1"/>
            <a:r>
              <a:rPr lang="en-US" dirty="0" smtClean="0"/>
              <a:t>Common educational activities</a:t>
            </a:r>
          </a:p>
          <a:p>
            <a:pPr lvl="1"/>
            <a:r>
              <a:rPr lang="en-US" dirty="0" smtClean="0"/>
              <a:t>Display of LLP project materials in physical and virtual library spaces</a:t>
            </a:r>
          </a:p>
          <a:p>
            <a:pPr lvl="1"/>
            <a:r>
              <a:rPr lang="en-US" dirty="0" smtClean="0"/>
              <a:t>LLP project publications in library collections</a:t>
            </a:r>
          </a:p>
          <a:p>
            <a:pPr lvl="1"/>
            <a:r>
              <a:rPr lang="en-US" dirty="0" smtClean="0"/>
              <a:t>Common events – discussions, seminars, lectures, presentations</a:t>
            </a:r>
          </a:p>
          <a:p>
            <a:pPr lvl="1"/>
            <a:r>
              <a:rPr lang="en-US" dirty="0" smtClean="0"/>
              <a:t>Common LLP project implementation – libraries as partners</a:t>
            </a:r>
          </a:p>
          <a:p>
            <a:r>
              <a:rPr lang="en-US" dirty="0" smtClean="0"/>
              <a:t>This cooperation should be supported by local and national government (policy makers)</a:t>
            </a:r>
          </a:p>
          <a:p>
            <a:endParaRPr lang="en-US" dirty="0" smtClean="0"/>
          </a:p>
          <a:p>
            <a:pPr lvl="1"/>
            <a:endParaRPr lang="en-US" dirty="0"/>
          </a:p>
          <a:p>
            <a:endParaRPr lang="en-US" dirty="0"/>
          </a:p>
        </p:txBody>
      </p:sp>
    </p:spTree>
    <p:extLst>
      <p:ext uri="{BB962C8B-B14F-4D97-AF65-F5344CB8AC3E}">
        <p14:creationId xmlns:p14="http://schemas.microsoft.com/office/powerpoint/2010/main" val="3070878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disseminate?</a:t>
            </a:r>
            <a:endParaRPr lang="en-US" dirty="0"/>
          </a:p>
        </p:txBody>
      </p:sp>
      <p:sp>
        <p:nvSpPr>
          <p:cNvPr id="3" name="Content Placeholder 2"/>
          <p:cNvSpPr>
            <a:spLocks noGrp="1"/>
          </p:cNvSpPr>
          <p:nvPr>
            <p:ph idx="1"/>
          </p:nvPr>
        </p:nvSpPr>
        <p:spPr>
          <a:xfrm>
            <a:off x="498474" y="1358369"/>
            <a:ext cx="7556313" cy="5204141"/>
          </a:xfrm>
        </p:spPr>
        <p:txBody>
          <a:bodyPr>
            <a:normAutofit lnSpcReduction="10000"/>
          </a:bodyPr>
          <a:lstStyle/>
          <a:p>
            <a:r>
              <a:rPr lang="en-US" dirty="0" smtClean="0"/>
              <a:t>Forms of cooperation should further develop into forms of dissemination:</a:t>
            </a:r>
            <a:endParaRPr lang="en-US" dirty="0" smtClean="0">
              <a:solidFill>
                <a:srgbClr val="595959"/>
              </a:solidFill>
            </a:endParaRPr>
          </a:p>
          <a:p>
            <a:pPr lvl="1"/>
            <a:r>
              <a:rPr lang="en-US" dirty="0" smtClean="0">
                <a:solidFill>
                  <a:srgbClr val="595959"/>
                </a:solidFill>
              </a:rPr>
              <a:t>Display </a:t>
            </a:r>
            <a:r>
              <a:rPr lang="en-US" dirty="0">
                <a:solidFill>
                  <a:srgbClr val="595959"/>
                </a:solidFill>
              </a:rPr>
              <a:t>of LLP pro</a:t>
            </a:r>
            <a:r>
              <a:rPr lang="en-US" dirty="0"/>
              <a:t>ject materials in physical </a:t>
            </a:r>
            <a:r>
              <a:rPr lang="en-US" dirty="0" smtClean="0">
                <a:solidFill>
                  <a:srgbClr val="595959"/>
                </a:solidFill>
              </a:rPr>
              <a:t>(</a:t>
            </a:r>
            <a:r>
              <a:rPr lang="en-US" dirty="0">
                <a:solidFill>
                  <a:srgbClr val="595959"/>
                </a:solidFill>
              </a:rPr>
              <a:t>leaflets, banners, </a:t>
            </a:r>
            <a:r>
              <a:rPr lang="en-US" dirty="0" smtClean="0">
                <a:solidFill>
                  <a:srgbClr val="595959"/>
                </a:solidFill>
              </a:rPr>
              <a:t>brochures, books) and </a:t>
            </a:r>
            <a:r>
              <a:rPr lang="en-US" dirty="0">
                <a:solidFill>
                  <a:srgbClr val="595959"/>
                </a:solidFill>
              </a:rPr>
              <a:t>virtual (e-mail newsletters, articles about LLP in websites and social networks</a:t>
            </a:r>
            <a:r>
              <a:rPr lang="en-US" dirty="0">
                <a:solidFill>
                  <a:schemeClr val="tx1"/>
                </a:solidFill>
              </a:rPr>
              <a:t>) </a:t>
            </a:r>
            <a:r>
              <a:rPr lang="en-US" dirty="0" smtClean="0">
                <a:solidFill>
                  <a:srgbClr val="595959"/>
                </a:solidFill>
              </a:rPr>
              <a:t>library </a:t>
            </a:r>
            <a:r>
              <a:rPr lang="en-US" dirty="0">
                <a:solidFill>
                  <a:srgbClr val="595959"/>
                </a:solidFill>
              </a:rPr>
              <a:t>spaces</a:t>
            </a:r>
          </a:p>
          <a:p>
            <a:pPr lvl="1"/>
            <a:r>
              <a:rPr lang="en-US" dirty="0" smtClean="0"/>
              <a:t>Common </a:t>
            </a:r>
            <a:r>
              <a:rPr lang="en-US" dirty="0"/>
              <a:t>events – discussions, seminars, lectures, presentations</a:t>
            </a:r>
          </a:p>
          <a:p>
            <a:pPr lvl="1"/>
            <a:r>
              <a:rPr lang="en-US" dirty="0"/>
              <a:t>Common LLP project implementation – libraries as </a:t>
            </a:r>
            <a:r>
              <a:rPr lang="en-US" dirty="0" smtClean="0"/>
              <a:t>partners</a:t>
            </a:r>
          </a:p>
          <a:p>
            <a:pPr lvl="1"/>
            <a:r>
              <a:rPr lang="en-US" dirty="0" smtClean="0">
                <a:solidFill>
                  <a:srgbClr val="595959"/>
                </a:solidFill>
              </a:rPr>
              <a:t>Librarians </a:t>
            </a:r>
            <a:r>
              <a:rPr lang="en-US" dirty="0">
                <a:solidFill>
                  <a:srgbClr val="595959"/>
                </a:solidFill>
              </a:rPr>
              <a:t>like lifelong learning consultants</a:t>
            </a:r>
            <a:r>
              <a:rPr lang="en-US" dirty="0" smtClean="0">
                <a:solidFill>
                  <a:srgbClr val="595959"/>
                </a:solidFill>
              </a:rPr>
              <a:t>;</a:t>
            </a:r>
          </a:p>
          <a:p>
            <a:pPr lvl="1"/>
            <a:r>
              <a:rPr lang="en-US" dirty="0" smtClean="0">
                <a:solidFill>
                  <a:srgbClr val="595959"/>
                </a:solidFill>
              </a:rPr>
              <a:t>Making </a:t>
            </a:r>
            <a:r>
              <a:rPr lang="en-US" dirty="0">
                <a:solidFill>
                  <a:srgbClr val="595959"/>
                </a:solidFill>
              </a:rPr>
              <a:t>lifelong learning activities part of the regular library activities;</a:t>
            </a:r>
          </a:p>
          <a:p>
            <a:pPr lvl="1"/>
            <a:r>
              <a:rPr lang="en-US" dirty="0" smtClean="0">
                <a:solidFill>
                  <a:srgbClr val="595959"/>
                </a:solidFill>
              </a:rPr>
              <a:t>LL </a:t>
            </a:r>
            <a:r>
              <a:rPr lang="en-US" dirty="0">
                <a:solidFill>
                  <a:srgbClr val="595959"/>
                </a:solidFill>
              </a:rPr>
              <a:t>organizations should provide training of library staff to ensure the quality of disseminated information</a:t>
            </a:r>
            <a:r>
              <a:rPr lang="en-US" dirty="0" smtClean="0">
                <a:solidFill>
                  <a:srgbClr val="595959"/>
                </a:solidFill>
              </a:rPr>
              <a:t>;</a:t>
            </a:r>
          </a:p>
          <a:p>
            <a:pPr lvl="1"/>
            <a:r>
              <a:rPr lang="en-US" dirty="0" smtClean="0">
                <a:solidFill>
                  <a:srgbClr val="595959"/>
                </a:solidFill>
              </a:rPr>
              <a:t>Allowing </a:t>
            </a:r>
            <a:r>
              <a:rPr lang="en-US" dirty="0">
                <a:solidFill>
                  <a:srgbClr val="595959"/>
                </a:solidFill>
              </a:rPr>
              <a:t>library users to test the services (interactive lifelong learning workshops at the library</a:t>
            </a:r>
            <a:r>
              <a:rPr lang="en-US" dirty="0" smtClean="0">
                <a:solidFill>
                  <a:srgbClr val="595959"/>
                </a:solidFill>
              </a:rPr>
              <a:t>).</a:t>
            </a:r>
          </a:p>
          <a:p>
            <a:r>
              <a:rPr lang="en-US" dirty="0" smtClean="0"/>
              <a:t>Forms of dissemination should be blended depending of target groups </a:t>
            </a:r>
            <a:r>
              <a:rPr lang="en-US" dirty="0"/>
              <a:t>and specificities of results of each project. </a:t>
            </a:r>
            <a:endParaRPr lang="en-US" dirty="0" smtClean="0">
              <a:solidFill>
                <a:srgbClr val="595959"/>
              </a:solidFill>
            </a:endParaRPr>
          </a:p>
          <a:p>
            <a:pPr lvl="1"/>
            <a:endParaRPr lang="en-US" dirty="0">
              <a:solidFill>
                <a:schemeClr val="tx1"/>
              </a:solidFill>
            </a:endParaRPr>
          </a:p>
          <a:p>
            <a:pPr lvl="1"/>
            <a:endParaRPr lang="en-US" dirty="0" smtClean="0">
              <a:solidFill>
                <a:schemeClr val="tx1"/>
              </a:solidFill>
            </a:endParaRPr>
          </a:p>
          <a:p>
            <a:pPr lvl="1"/>
            <a:endParaRPr lang="en-US" dirty="0" smtClean="0">
              <a:solidFill>
                <a:schemeClr val="tx1"/>
              </a:solidFill>
            </a:endParaRPr>
          </a:p>
          <a:p>
            <a:pPr lvl="1"/>
            <a:endParaRPr lang="en-US" dirty="0"/>
          </a:p>
          <a:p>
            <a:endParaRPr lang="en-US" dirty="0"/>
          </a:p>
        </p:txBody>
      </p:sp>
    </p:spTree>
    <p:extLst>
      <p:ext uri="{BB962C8B-B14F-4D97-AF65-F5344CB8AC3E}">
        <p14:creationId xmlns:p14="http://schemas.microsoft.com/office/powerpoint/2010/main" val="34018202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514231"/>
            <a:ext cx="7556313" cy="1116106"/>
          </a:xfrm>
        </p:spPr>
        <p:txBody>
          <a:bodyPr/>
          <a:lstStyle/>
          <a:p>
            <a:r>
              <a:rPr lang="en-US" dirty="0" smtClean="0"/>
              <a:t>What skills are needed?</a:t>
            </a:r>
            <a:endParaRPr lang="en-US" dirty="0"/>
          </a:p>
        </p:txBody>
      </p:sp>
      <p:sp>
        <p:nvSpPr>
          <p:cNvPr id="3" name="Content Placeholder 2"/>
          <p:cNvSpPr>
            <a:spLocks noGrp="1"/>
          </p:cNvSpPr>
          <p:nvPr>
            <p:ph idx="1"/>
          </p:nvPr>
        </p:nvSpPr>
        <p:spPr>
          <a:xfrm>
            <a:off x="498474" y="1630336"/>
            <a:ext cx="7556313" cy="4773403"/>
          </a:xfrm>
        </p:spPr>
        <p:txBody>
          <a:bodyPr>
            <a:normAutofit lnSpcReduction="10000"/>
          </a:bodyPr>
          <a:lstStyle/>
          <a:p>
            <a:r>
              <a:rPr lang="en-US" sz="2200" dirty="0" smtClean="0">
                <a:solidFill>
                  <a:srgbClr val="595959"/>
                </a:solidFill>
              </a:rPr>
              <a:t>Ability to communicate with all kinds of users;</a:t>
            </a:r>
          </a:p>
          <a:p>
            <a:r>
              <a:rPr lang="en-US" sz="2200" dirty="0" smtClean="0">
                <a:solidFill>
                  <a:srgbClr val="595959"/>
                </a:solidFill>
              </a:rPr>
              <a:t>Openness to new trends;</a:t>
            </a:r>
          </a:p>
          <a:p>
            <a:r>
              <a:rPr lang="en-US" sz="2200" dirty="0" smtClean="0">
                <a:solidFill>
                  <a:srgbClr val="595959"/>
                </a:solidFill>
              </a:rPr>
              <a:t>Project managing skills</a:t>
            </a:r>
            <a:r>
              <a:rPr lang="en-US" sz="2200" dirty="0">
                <a:solidFill>
                  <a:srgbClr val="595959"/>
                </a:solidFill>
              </a:rPr>
              <a:t>;</a:t>
            </a:r>
            <a:endParaRPr lang="en-US" sz="2200" dirty="0" smtClean="0">
              <a:solidFill>
                <a:srgbClr val="595959"/>
              </a:solidFill>
            </a:endParaRPr>
          </a:p>
          <a:p>
            <a:r>
              <a:rPr lang="en-US" sz="2200" dirty="0" smtClean="0">
                <a:solidFill>
                  <a:srgbClr val="595959"/>
                </a:solidFill>
              </a:rPr>
              <a:t>Statistical data processing;</a:t>
            </a:r>
          </a:p>
          <a:p>
            <a:r>
              <a:rPr lang="en-US" sz="2200" dirty="0" smtClean="0">
                <a:solidFill>
                  <a:srgbClr val="595959"/>
                </a:solidFill>
              </a:rPr>
              <a:t>PR and marketing knowledge and skills;</a:t>
            </a:r>
          </a:p>
          <a:p>
            <a:r>
              <a:rPr lang="en-US" sz="2200" dirty="0" smtClean="0">
                <a:solidFill>
                  <a:srgbClr val="595959"/>
                </a:solidFill>
              </a:rPr>
              <a:t>Team building and teamwork;</a:t>
            </a:r>
          </a:p>
          <a:p>
            <a:r>
              <a:rPr lang="en-US" sz="2200" dirty="0" smtClean="0">
                <a:solidFill>
                  <a:srgbClr val="595959"/>
                </a:solidFill>
              </a:rPr>
              <a:t>Advocacy skills;</a:t>
            </a:r>
          </a:p>
          <a:p>
            <a:r>
              <a:rPr lang="en-US" sz="2200" dirty="0">
                <a:solidFill>
                  <a:srgbClr val="595959"/>
                </a:solidFill>
              </a:rPr>
              <a:t>B</a:t>
            </a:r>
            <a:r>
              <a:rPr lang="en-US" sz="2200" dirty="0" smtClean="0">
                <a:solidFill>
                  <a:srgbClr val="595959"/>
                </a:solidFill>
              </a:rPr>
              <a:t>asic </a:t>
            </a:r>
            <a:r>
              <a:rPr lang="en-US" sz="2200" dirty="0">
                <a:solidFill>
                  <a:srgbClr val="595959"/>
                </a:solidFill>
              </a:rPr>
              <a:t>knowledge in psychology, andragogy and civil rights.</a:t>
            </a:r>
          </a:p>
          <a:p>
            <a:endParaRPr lang="en-US" dirty="0" smtClean="0"/>
          </a:p>
          <a:p>
            <a:endParaRPr lang="en-US" dirty="0" smtClean="0"/>
          </a:p>
          <a:p>
            <a:endParaRPr lang="en-US" dirty="0"/>
          </a:p>
        </p:txBody>
      </p:sp>
    </p:spTree>
    <p:extLst>
      <p:ext uri="{BB962C8B-B14F-4D97-AF65-F5344CB8AC3E}">
        <p14:creationId xmlns:p14="http://schemas.microsoft.com/office/powerpoint/2010/main" val="40712826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a:t>
            </a:r>
            <a:endParaRPr lang="en-US" dirty="0"/>
          </a:p>
        </p:txBody>
      </p:sp>
      <p:sp>
        <p:nvSpPr>
          <p:cNvPr id="3" name="Content Placeholder 2"/>
          <p:cNvSpPr>
            <a:spLocks noGrp="1"/>
          </p:cNvSpPr>
          <p:nvPr>
            <p:ph idx="1"/>
          </p:nvPr>
        </p:nvSpPr>
        <p:spPr>
          <a:xfrm>
            <a:off x="498474" y="1180826"/>
            <a:ext cx="7556313" cy="4945338"/>
          </a:xfrm>
        </p:spPr>
        <p:txBody>
          <a:bodyPr>
            <a:normAutofit fontScale="92500"/>
          </a:bodyPr>
          <a:lstStyle/>
          <a:p>
            <a:r>
              <a:rPr lang="en-US" sz="2500" dirty="0"/>
              <a:t>The cooperation between lifelong learning institutions and libraries in dissemination activities is insufficient. </a:t>
            </a:r>
            <a:endParaRPr lang="en-US" sz="2500" dirty="0" smtClean="0"/>
          </a:p>
          <a:p>
            <a:r>
              <a:rPr lang="en-US" sz="2500" dirty="0" smtClean="0"/>
              <a:t>In </a:t>
            </a:r>
            <a:r>
              <a:rPr lang="en-US" sz="2500" dirty="0"/>
              <a:t>most cases </a:t>
            </a:r>
            <a:r>
              <a:rPr lang="en-US" sz="2500" dirty="0" smtClean="0"/>
              <a:t>both </a:t>
            </a:r>
            <a:r>
              <a:rPr lang="en-US" sz="2500" dirty="0"/>
              <a:t>– lifelong learning organizations and libraries are not mutually familiar and </a:t>
            </a:r>
            <a:r>
              <a:rPr lang="en-US" sz="2500" dirty="0" smtClean="0"/>
              <a:t>do not completely understand each others nature.</a:t>
            </a:r>
          </a:p>
          <a:p>
            <a:r>
              <a:rPr lang="en-US" sz="2500" dirty="0"/>
              <a:t>L</a:t>
            </a:r>
            <a:r>
              <a:rPr lang="en-US" sz="2500" dirty="0" smtClean="0"/>
              <a:t>ifelong </a:t>
            </a:r>
            <a:r>
              <a:rPr lang="en-US" sz="2500" dirty="0"/>
              <a:t>learning organizations </a:t>
            </a:r>
            <a:r>
              <a:rPr lang="en-US" sz="2500" dirty="0" smtClean="0"/>
              <a:t>have </a:t>
            </a:r>
            <a:r>
              <a:rPr lang="en-US" sz="2500" dirty="0"/>
              <a:t>not imagined that libraries could be the partners in dissemination. </a:t>
            </a:r>
            <a:endParaRPr lang="en-US" sz="2500" dirty="0" smtClean="0"/>
          </a:p>
          <a:p>
            <a:r>
              <a:rPr lang="en-US" sz="2500" dirty="0" smtClean="0"/>
              <a:t>In order to enhance cooperation and dissemination concrete steps have been identified and should be used developing Cooperation Model.</a:t>
            </a:r>
            <a:endParaRPr lang="en-US" sz="2500" dirty="0"/>
          </a:p>
          <a:p>
            <a:endParaRPr lang="en-US" dirty="0"/>
          </a:p>
        </p:txBody>
      </p:sp>
      <p:sp>
        <p:nvSpPr>
          <p:cNvPr id="5" name="TextBox 4"/>
          <p:cNvSpPr txBox="1"/>
          <p:nvPr/>
        </p:nvSpPr>
        <p:spPr>
          <a:xfrm>
            <a:off x="3263352" y="81149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610919394"/>
      </p:ext>
    </p:extLst>
  </p:cSld>
  <p:clrMapOvr>
    <a:masterClrMapping/>
  </p:clrMapOvr>
  <p:timing>
    <p:tnLst>
      <p:par>
        <p:cT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2074</TotalTime>
  <Words>631</Words>
  <Application>Microsoft Office PowerPoint</Application>
  <PresentationFormat>On-screen Show (4:3)</PresentationFormat>
  <Paragraphs>68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Advantage</vt:lpstr>
      <vt:lpstr>NEEDS ANALYSIS AND RESEARCH REPORT</vt:lpstr>
      <vt:lpstr>Statistic information</vt:lpstr>
      <vt:lpstr>Questionnaire respondents</vt:lpstr>
      <vt:lpstr>Interviewees represent</vt:lpstr>
      <vt:lpstr>Does / why does the problem exist?</vt:lpstr>
      <vt:lpstr>How to cooperate?</vt:lpstr>
      <vt:lpstr>How to disseminate?</vt:lpstr>
      <vt:lpstr>What skills are needed?</vt:lpstr>
      <vt:lpstr>Conclusions </vt:lpstr>
      <vt:lpstr>Recommendations</vt:lpstr>
    </vt:vector>
  </TitlesOfParts>
  <Company>LATVIJAS NACIONALA BIBLIOTEKA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NEEDS ANALYSIS AND RESEARCH REPORT</dc:title>
  <dc:creator>Latvijas Nacionala biblioteka</dc:creator>
  <cp:lastModifiedBy>Audrone</cp:lastModifiedBy>
  <cp:revision>27</cp:revision>
  <dcterms:created xsi:type="dcterms:W3CDTF">2013-05-14T19:52:12Z</dcterms:created>
  <dcterms:modified xsi:type="dcterms:W3CDTF">2013-10-18T18:27:23Z</dcterms:modified>
</cp:coreProperties>
</file>